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6"/>
  </p:notesMasterIdLst>
  <p:handoutMasterIdLst>
    <p:handoutMasterId r:id="rId17"/>
  </p:handoutMasterIdLst>
  <p:sldIdLst>
    <p:sldId id="257" r:id="rId2"/>
    <p:sldId id="258" r:id="rId3"/>
    <p:sldId id="260" r:id="rId4"/>
    <p:sldId id="261" r:id="rId5"/>
    <p:sldId id="264" r:id="rId6"/>
    <p:sldId id="275" r:id="rId7"/>
    <p:sldId id="271" r:id="rId8"/>
    <p:sldId id="272" r:id="rId9"/>
    <p:sldId id="273" r:id="rId10"/>
    <p:sldId id="274" r:id="rId11"/>
    <p:sldId id="262" r:id="rId12"/>
    <p:sldId id="263" r:id="rId13"/>
    <p:sldId id="259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9911" autoAdjust="0"/>
  </p:normalViewPr>
  <p:slideViewPr>
    <p:cSldViewPr snapToGrid="0">
      <p:cViewPr varScale="1">
        <p:scale>
          <a:sx n="67" d="100"/>
          <a:sy n="67" d="100"/>
        </p:scale>
        <p:origin x="858" y="66"/>
      </p:cViewPr>
      <p:guideLst>
        <p:guide orient="horz" pos="2160"/>
        <p:guide pos="3840"/>
        <p:guide pos="7296"/>
        <p:guide orient="horz" pos="412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96EA6-6F25-4F19-87BA-7ADCC16DAEFF}" type="datetimeFigureOut">
              <a:rPr lang="en-US" smtClean="0"/>
              <a:t>4/14/2018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E50CC-F33A-4EF4-9F12-93EC4A21A0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eg>
</file>

<file path=ppt/media/image4.jpg>
</file>

<file path=ppt/media/image5.jpg>
</file>

<file path=ppt/media/image6.jp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C172E-A8B5-46F6-B05C-DFA3E2E0F207}" type="datetimeFigureOut">
              <a:rPr lang="en-US" smtClean="0"/>
              <a:t>4/14/2018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74CE4-FBD8-4481-AEFB-CA53E599A7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74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presentation will benefit audience: Adult learners are more interested in a subject if they know how or why it is important to them.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Presenter’s level of expertise in the subject: Briefly state your credentials in this area, or explain why participants should listen to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67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Example objectives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At the end of this lesson, you will be able to: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Save files to the team Web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Move files to different locations on the team Web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Share files on the team Web server.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441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181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387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00B302-F4DC-4547-9C74-CF794137D166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655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Lesson descriptions should be brief.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2FD335-6D8E-486A-8F5F-DFC7325903F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871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Rectangle 22"/>
          <p:cNvSpPr/>
          <p:nvPr/>
        </p:nvSpPr>
        <p:spPr>
          <a:xfrm flipV="1">
            <a:off x="7213577" y="3810001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4" name="Rectangle 23"/>
          <p:cNvSpPr/>
          <p:nvPr/>
        </p:nvSpPr>
        <p:spPr>
          <a:xfrm flipV="1">
            <a:off x="7213601" y="3897010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5" name="Rectangle 24"/>
          <p:cNvSpPr/>
          <p:nvPr/>
        </p:nvSpPr>
        <p:spPr>
          <a:xfrm flipV="1">
            <a:off x="7213601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Rectangle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7" name="Rectangle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12192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0" name="Rectangle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1" name="Rectangle 10"/>
          <p:cNvSpPr/>
          <p:nvPr/>
        </p:nvSpPr>
        <p:spPr>
          <a:xfrm flipV="1">
            <a:off x="8552068" y="3643090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2389009"/>
            <a:ext cx="112776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7265116" y="4205288"/>
            <a:ext cx="1727200" cy="457200"/>
          </a:xfrm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9043832" y="4206240"/>
            <a:ext cx="1280160" cy="457200"/>
          </a:xfrm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4E708F12-96AD-4ED4-8132-A78F5E42C1F5}" type="datetime1">
              <a:rPr lang="en-US" smtClean="0"/>
              <a:pPr/>
              <a:t>4/14/2018</a:t>
            </a:fld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15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FA170-8299-44AD-AEEF-FC686C3D7804}" type="datetime1">
              <a:rPr lang="en-US" smtClean="0"/>
              <a:t>4/14/2018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84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1143000"/>
            <a:ext cx="2540000" cy="5448300"/>
          </a:xfrm>
        </p:spPr>
        <p:txBody>
          <a:bodyPr vert="eaVert"/>
          <a:lstStyle>
            <a:lvl1pPr>
              <a:defRPr/>
            </a:lvl1pPr>
          </a:lstStyle>
          <a:p>
            <a:r>
              <a:rPr kumimoji="0" lang="en-US" dirty="0"/>
              <a:t>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143000"/>
            <a:ext cx="8331200" cy="5448300"/>
          </a:xfrm>
        </p:spPr>
        <p:txBody>
          <a:bodyPr vert="eaVert"/>
          <a:lstStyle>
            <a:lvl5pPr>
              <a:defRPr/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763A-68EC-4ECD-9620-D9FE9CDDD622}" type="datetime1">
              <a:rPr lang="en-US" smtClean="0"/>
              <a:t>4/14/2018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8BEDD-6160-49BB-B372-861DE7DE9BA5}" type="datetime1">
              <a:rPr lang="en-US" smtClean="0"/>
              <a:t>4/14/2018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3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968322"/>
            <a:ext cx="103632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chemeClr val="accent2"/>
                </a:solidFill>
                <a:effectLst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E819F-B7FD-4B29-8F66-9E318144BC2A}" type="datetime1">
              <a:rPr lang="en-US" smtClean="0"/>
              <a:t>4/14/2018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1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341875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341875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159C-B6E0-4F10-9F4A-2FA57003B139}" type="datetime1">
              <a:rPr lang="en-US" smtClean="0"/>
              <a:t>4/14/2018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4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lang="en-US" dirty="0"/>
              <a:t>Add a footer</a:t>
            </a:r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170CBBB-D1D1-4386-A5E9-07F3477B78F3}" type="datetime1">
              <a:rPr lang="en-US" smtClean="0"/>
              <a:t>4/14/2018</a:t>
            </a:fld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fld id="{9FA4CAD8-0EA7-4615-B69B-B2F199EF3A93}" type="datetime1">
              <a:rPr lang="en-US" smtClean="0"/>
              <a:t>4/14/2018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95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34BD7-6953-492C-921B-E68B2D7F14C8}" type="datetime1">
              <a:rPr lang="en-US" smtClean="0"/>
              <a:t>4/14/2018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6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37995" y="1101970"/>
            <a:ext cx="451104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dirty="0"/>
              <a:t>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050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580573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17D9B-D4D3-4E23-88DF-2E354FA43196}" type="datetime1">
              <a:rPr lang="en-US" smtClean="0"/>
              <a:t>4/14/2018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6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7C5-D04E-4576-B61C-12ABA14BBD6C}" type="datetime1">
              <a:rPr lang="en-US" smtClean="0"/>
              <a:t>4/14/2018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6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9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0" name="Rectangle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1" name="Rectangle 30"/>
          <p:cNvSpPr/>
          <p:nvPr/>
        </p:nvSpPr>
        <p:spPr>
          <a:xfrm flipV="1">
            <a:off x="7213577" y="360247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2" name="Rectangle 31"/>
          <p:cNvSpPr/>
          <p:nvPr/>
        </p:nvSpPr>
        <p:spPr>
          <a:xfrm flipV="1">
            <a:off x="7213601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5" name="Rectangle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8" name="Rectangle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9" name="Rectangle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40" name="Rectangle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C20F09E4-6EA4-4BF3-9FC8-FF40373B88E6}" type="datetime1">
              <a:rPr lang="en-US" smtClean="0"/>
              <a:pPr/>
              <a:t>4/14/2018</a:t>
            </a:fld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1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>
            <a:lumMod val="75000"/>
          </a:schemeClr>
        </a:buClr>
        <a:buFont typeface="Georgia"/>
        <a:buChar char="•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>
            <a:lumMod val="75000"/>
          </a:schemeClr>
        </a:buClr>
        <a:buFont typeface="Georgia"/>
        <a:buChar char="▫"/>
        <a:defRPr kumimoji="0" sz="2600" kern="1200">
          <a:solidFill>
            <a:schemeClr val="tx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CHIPKO MOVEMENT</a:t>
            </a:r>
            <a:endParaRPr lang="en-US" sz="4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</a:t>
            </a:r>
            <a:r>
              <a:rPr lang="en-US" dirty="0" smtClean="0"/>
              <a:t>by , </a:t>
            </a:r>
          </a:p>
          <a:p>
            <a:r>
              <a:rPr lang="en-US" dirty="0" smtClean="0"/>
              <a:t>                   Utkarsh Singh</a:t>
            </a:r>
          </a:p>
          <a:p>
            <a:r>
              <a:rPr lang="en-US" dirty="0" smtClean="0"/>
              <a:t>    	        17539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3055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1182625"/>
            <a:ext cx="10972800" cy="1066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Gaura </a:t>
            </a:r>
            <a:r>
              <a:rPr lang="en-US" dirty="0" smtClean="0"/>
              <a:t>D</a:t>
            </a:r>
            <a:r>
              <a:rPr lang="en-US" dirty="0" smtClean="0"/>
              <a:t>evi’s words to </a:t>
            </a:r>
            <a:br>
              <a:rPr lang="en-US" dirty="0" smtClean="0"/>
            </a:br>
            <a:r>
              <a:rPr lang="en-US" dirty="0" smtClean="0"/>
              <a:t>the contractor’s men  -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109728" indent="0">
              <a:buNone/>
            </a:pPr>
            <a:r>
              <a:rPr lang="en-US" sz="7800" i="1" dirty="0">
                <a:solidFill>
                  <a:schemeClr val="accent2"/>
                </a:solidFill>
              </a:rPr>
              <a:t>“</a:t>
            </a:r>
            <a:r>
              <a:rPr lang="en-US" sz="4000" i="1" dirty="0">
                <a:solidFill>
                  <a:schemeClr val="accent2"/>
                </a:solidFill>
              </a:rPr>
              <a:t>The forest nurtures us like a </a:t>
            </a:r>
            <a:r>
              <a:rPr lang="en-US" sz="4000" i="1" dirty="0" smtClean="0">
                <a:solidFill>
                  <a:schemeClr val="accent2"/>
                </a:solidFill>
              </a:rPr>
              <a:t>mother, </a:t>
            </a:r>
            <a:r>
              <a:rPr lang="en-US" sz="4000" i="1" dirty="0">
                <a:solidFill>
                  <a:schemeClr val="accent2"/>
                </a:solidFill>
              </a:rPr>
              <a:t>you will only be able to use your axes on it but you have to use them  first on us.</a:t>
            </a:r>
            <a:r>
              <a:rPr lang="en-US" sz="7800" i="1" dirty="0">
                <a:solidFill>
                  <a:schemeClr val="accent2"/>
                </a:solidFill>
              </a:rPr>
              <a:t>”</a:t>
            </a:r>
            <a:r>
              <a:rPr lang="en-US" sz="7800" dirty="0">
                <a:solidFill>
                  <a:schemeClr val="accent2"/>
                </a:solidFill>
              </a:rPr>
              <a:t> </a:t>
            </a:r>
            <a:endParaRPr lang="en-US" sz="4000" dirty="0">
              <a:solidFill>
                <a:schemeClr val="accent2"/>
              </a:solidFill>
            </a:endParaRPr>
          </a:p>
          <a:p>
            <a:pPr marL="109728" indent="0">
              <a:buNone/>
            </a:pP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586" y="1828801"/>
            <a:ext cx="4448301" cy="4247618"/>
          </a:xfrm>
        </p:spPr>
      </p:pic>
    </p:spTree>
    <p:extLst>
      <p:ext uri="{BB962C8B-B14F-4D97-AF65-F5344CB8AC3E}">
        <p14:creationId xmlns:p14="http://schemas.microsoft.com/office/powerpoint/2010/main" val="1703628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Success of Chipko Movement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stopped felling of trees in the low land regions like Himalayas.</a:t>
            </a:r>
          </a:p>
          <a:p>
            <a:r>
              <a:rPr lang="en-US" dirty="0"/>
              <a:t>Generated pressure for formulation of a natural resource policy.</a:t>
            </a:r>
          </a:p>
          <a:p>
            <a:r>
              <a:rPr lang="en-US" dirty="0"/>
              <a:t>Achieved a major victory in 1980 with a 15-year ban on green felling in the Himalayan </a:t>
            </a:r>
            <a:r>
              <a:rPr lang="en-US" dirty="0" smtClean="0"/>
              <a:t>forests.</a:t>
            </a:r>
          </a:p>
          <a:p>
            <a:r>
              <a:rPr lang="en-US" dirty="0"/>
              <a:t> </a:t>
            </a:r>
            <a:r>
              <a:rPr lang="en-US" dirty="0"/>
              <a:t>The movement has spread to many states in the country(H.P , M.P , Bihar, Karnatka(known as </a:t>
            </a:r>
            <a:r>
              <a:rPr lang="en-US" dirty="0" err="1"/>
              <a:t>Appiko</a:t>
            </a:r>
            <a:r>
              <a:rPr lang="en-US" dirty="0"/>
              <a:t>) ). </a:t>
            </a:r>
          </a:p>
          <a:p>
            <a:r>
              <a:rPr lang="en-US" dirty="0"/>
              <a:t>Afterward environmental awareness increased dramatically in India.</a:t>
            </a:r>
          </a:p>
          <a:p>
            <a:r>
              <a:rPr lang="en-US" dirty="0" smtClean="0"/>
              <a:t>Peoples of local communities Started </a:t>
            </a:r>
            <a:r>
              <a:rPr lang="en-US" dirty="0"/>
              <a:t>protecting forest slopes and Restoring bare ones.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341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14336" y="877887"/>
            <a:ext cx="11544301" cy="5622925"/>
          </a:xfrm>
        </p:spPr>
        <p:txBody>
          <a:bodyPr/>
          <a:lstStyle/>
          <a:p>
            <a:r>
              <a:rPr lang="en-US" dirty="0" smtClean="0"/>
              <a:t>It’s the first time when </a:t>
            </a:r>
            <a:r>
              <a:rPr lang="en-US" dirty="0" err="1" smtClean="0"/>
              <a:t>indian</a:t>
            </a:r>
            <a:r>
              <a:rPr lang="en-US" dirty="0" smtClean="0"/>
              <a:t> government formed policy for Forest protection.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85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ipko movement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7038" end="232509.3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17431" y="746975"/>
            <a:ext cx="9787943" cy="544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60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675" y="1085850"/>
            <a:ext cx="10458450" cy="5272087"/>
          </a:xfrm>
        </p:spPr>
        <p:txBody>
          <a:bodyPr>
            <a:noAutofit/>
          </a:bodyPr>
          <a:lstStyle/>
          <a:p>
            <a:r>
              <a:rPr lang="en-IN" sz="6600" dirty="0" smtClean="0">
                <a:solidFill>
                  <a:schemeClr val="accent2"/>
                </a:solidFill>
              </a:rPr>
              <a:t>SAVE TREES , PLANT TREES.</a:t>
            </a:r>
            <a:br>
              <a:rPr lang="en-IN" sz="6600" dirty="0" smtClean="0">
                <a:solidFill>
                  <a:schemeClr val="accent2"/>
                </a:solidFill>
              </a:rPr>
            </a:br>
            <a:r>
              <a:rPr lang="en-IN" sz="6600" dirty="0" smtClean="0">
                <a:solidFill>
                  <a:schemeClr val="accent2"/>
                </a:solidFill>
              </a:rPr>
              <a:t>			</a:t>
            </a:r>
            <a:br>
              <a:rPr lang="en-IN" sz="6600" dirty="0" smtClean="0">
                <a:solidFill>
                  <a:schemeClr val="accent2"/>
                </a:solidFill>
              </a:rPr>
            </a:br>
            <a:r>
              <a:rPr lang="en-IN" sz="6600" dirty="0">
                <a:solidFill>
                  <a:schemeClr val="accent2"/>
                </a:solidFill>
              </a:rPr>
              <a:t>	</a:t>
            </a:r>
            <a:r>
              <a:rPr lang="en-IN" sz="6600" dirty="0" smtClean="0">
                <a:solidFill>
                  <a:schemeClr val="accent2"/>
                </a:solidFill>
              </a:rPr>
              <a:t>		</a:t>
            </a:r>
            <a:r>
              <a:rPr lang="en-IN" sz="7200" dirty="0" smtClean="0">
                <a:solidFill>
                  <a:schemeClr val="accent2"/>
                </a:solidFill>
              </a:rPr>
              <a:t>Thank You</a:t>
            </a:r>
            <a:endParaRPr lang="en-IN" sz="7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714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57263"/>
            <a:ext cx="10972800" cy="1066800"/>
          </a:xfrm>
        </p:spPr>
        <p:txBody>
          <a:bodyPr>
            <a:normAutofit/>
          </a:bodyPr>
          <a:lstStyle/>
          <a:p>
            <a:r>
              <a:rPr lang="en-US" dirty="0" smtClean="0"/>
              <a:t>What is Chipko movement?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38363"/>
            <a:ext cx="10972800" cy="4325112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b="1" dirty="0"/>
              <a:t>Chipko movement</a:t>
            </a:r>
            <a:r>
              <a:rPr lang="en-US" dirty="0"/>
              <a:t> or </a:t>
            </a:r>
            <a:r>
              <a:rPr lang="en-US" b="1" dirty="0"/>
              <a:t>Chipko Andolan</a:t>
            </a:r>
            <a:r>
              <a:rPr lang="en-US" dirty="0"/>
              <a:t> was a </a:t>
            </a:r>
            <a:r>
              <a:rPr lang="en-US" b="1" dirty="0"/>
              <a:t>forest conservation movement</a:t>
            </a:r>
            <a:r>
              <a:rPr lang="en-US" dirty="0"/>
              <a:t> where people H</a:t>
            </a:r>
            <a:r>
              <a:rPr lang="en-US" dirty="0" smtClean="0"/>
              <a:t>ug the trees </a:t>
            </a:r>
            <a:r>
              <a:rPr lang="en-US" dirty="0"/>
              <a:t>to prevent them from being </a:t>
            </a:r>
            <a:r>
              <a:rPr lang="en-US" dirty="0" smtClean="0"/>
              <a:t>cut.</a:t>
            </a:r>
          </a:p>
          <a:p>
            <a:endParaRPr lang="en-US" dirty="0"/>
          </a:p>
          <a:p>
            <a:endParaRPr lang="en-US" dirty="0" smtClean="0"/>
          </a:p>
          <a:p>
            <a:pPr marL="109728" indent="0">
              <a:buNone/>
            </a:pPr>
            <a:endParaRPr lang="en-US" dirty="0" smtClean="0"/>
          </a:p>
          <a:p>
            <a:r>
              <a:rPr lang="en-US" dirty="0"/>
              <a:t>Chipko–type movements date back to 1730 AD when in Khejarli village of Rajasthan, 363 Bishnois sacrificed their lives to save </a:t>
            </a:r>
            <a:r>
              <a:rPr lang="en-US" dirty="0">
                <a:solidFill>
                  <a:schemeClr val="tx1"/>
                </a:solidFill>
              </a:rPr>
              <a:t>khejri</a:t>
            </a:r>
            <a:r>
              <a:rPr lang="en-US" dirty="0"/>
              <a:t> trees.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51896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</a:t>
            </a:r>
            <a:r>
              <a:rPr lang="en-US" dirty="0" smtClean="0"/>
              <a:t>n and Where it Begins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sz="3600" dirty="0" smtClean="0"/>
              <a:t>It </a:t>
            </a:r>
            <a:r>
              <a:rPr lang="en-US" sz="3600" dirty="0"/>
              <a:t>began in 1973 in Uttarakhand (then in Uttar Pradesh) and went on to become a rallying point for many future environmental movements all over the world</a:t>
            </a:r>
            <a:r>
              <a:rPr lang="en-US" sz="3600" dirty="0" smtClean="0"/>
              <a:t>.</a:t>
            </a:r>
          </a:p>
          <a:p>
            <a:endParaRPr lang="en-US" dirty="0"/>
          </a:p>
          <a:p>
            <a:pPr marL="109728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88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10972800" cy="4341875"/>
          </a:xfrm>
        </p:spPr>
        <p:txBody>
          <a:bodyPr/>
          <a:lstStyle/>
          <a:p>
            <a:r>
              <a:rPr lang="en-US" sz="4400" dirty="0"/>
              <a:t>Government's decision to allot forest trees </a:t>
            </a:r>
            <a:r>
              <a:rPr lang="en-US" sz="4400" dirty="0" smtClean="0"/>
              <a:t>to Industrialists.</a:t>
            </a:r>
            <a:br>
              <a:rPr lang="en-US" sz="4400" dirty="0" smtClean="0"/>
            </a:br>
            <a:endParaRPr lang="en-US" sz="3600" dirty="0"/>
          </a:p>
          <a:p>
            <a:r>
              <a:rPr lang="en-US" sz="3600" dirty="0"/>
              <a:t>Mr. Chandi Prasad Bhatt of ‘Dasoli Gram Swarajya Sangh’(DGSS) wanted to establish small industries using forest resources, with an aim to provide job opportunities to local youth and check migration.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 it happened?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7039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1182625"/>
            <a:ext cx="10972800" cy="1066800"/>
          </a:xfrm>
        </p:spPr>
        <p:txBody>
          <a:bodyPr/>
          <a:lstStyle/>
          <a:p>
            <a:r>
              <a:rPr lang="en-US" dirty="0" smtClean="0"/>
              <a:t>Sunder Lal Bahuguna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3200" dirty="0" smtClean="0"/>
              <a:t>He is the </a:t>
            </a:r>
            <a:r>
              <a:rPr lang="en-US" sz="3200" dirty="0" smtClean="0">
                <a:solidFill>
                  <a:schemeClr val="accent2"/>
                </a:solidFill>
              </a:rPr>
              <a:t>Environmentalist , Gandhian</a:t>
            </a:r>
            <a:r>
              <a:rPr lang="en-US" sz="3200" dirty="0" smtClean="0"/>
              <a:t>.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Also known as </a:t>
            </a:r>
            <a:r>
              <a:rPr lang="en-US" sz="3200" dirty="0" smtClean="0">
                <a:solidFill>
                  <a:schemeClr val="accent2"/>
                </a:solidFill>
              </a:rPr>
              <a:t>DEFENDER OF HIMALAYA.</a:t>
            </a:r>
          </a:p>
          <a:p>
            <a:r>
              <a:rPr lang="en-US" sz="3200" dirty="0" smtClean="0">
                <a:solidFill>
                  <a:schemeClr val="accent2"/>
                </a:solidFill>
              </a:rPr>
              <a:t>Padmabhushan</a:t>
            </a:r>
            <a:r>
              <a:rPr lang="en-US" sz="3200" dirty="0" smtClean="0"/>
              <a:t> </a:t>
            </a:r>
            <a:r>
              <a:rPr lang="en-US" sz="3200" dirty="0"/>
              <a:t>winner for his contribution in the movement. </a:t>
            </a:r>
          </a:p>
          <a:p>
            <a:pPr marL="109728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569" y="1600200"/>
            <a:ext cx="4688861" cy="4991100"/>
          </a:xfrm>
        </p:spPr>
      </p:pic>
    </p:spTree>
    <p:extLst>
      <p:ext uri="{BB962C8B-B14F-4D97-AF65-F5344CB8AC3E}">
        <p14:creationId xmlns:p14="http://schemas.microsoft.com/office/powerpoint/2010/main" val="411993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89349" y="1533726"/>
            <a:ext cx="3454400" cy="3790548"/>
          </a:xfrm>
        </p:spPr>
        <p:txBody>
          <a:bodyPr>
            <a:normAutofit fontScale="92500"/>
          </a:bodyPr>
          <a:lstStyle/>
          <a:p>
            <a:r>
              <a:rPr lang="en-IN" sz="3600" dirty="0">
                <a:solidFill>
                  <a:schemeClr val="accent2"/>
                </a:solidFill>
              </a:rPr>
              <a:t>Actual picture of sunder lal bahuguna addressing the local peoples of </a:t>
            </a:r>
            <a:r>
              <a:rPr lang="en-IN" sz="3600" dirty="0" smtClean="0">
                <a:solidFill>
                  <a:schemeClr val="accent2"/>
                </a:solidFill>
              </a:rPr>
              <a:t>uttrakhand during chipko movement.</a:t>
            </a:r>
            <a:endParaRPr lang="en-IN" sz="3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64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1182625"/>
            <a:ext cx="10972800" cy="1066800"/>
          </a:xfrm>
        </p:spPr>
        <p:txBody>
          <a:bodyPr/>
          <a:lstStyle/>
          <a:p>
            <a:r>
              <a:rPr lang="en-US" dirty="0"/>
              <a:t>Chandi Prasad Bhatt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He is one of the founder of chipko movement ,an </a:t>
            </a:r>
            <a:r>
              <a:rPr lang="en-US" sz="3200" dirty="0" smtClean="0">
                <a:solidFill>
                  <a:schemeClr val="accent2"/>
                </a:solidFill>
              </a:rPr>
              <a:t>Environmentalist ,a Gandhian</a:t>
            </a:r>
            <a:r>
              <a:rPr lang="en-US" sz="3200" dirty="0" smtClean="0"/>
              <a:t>.</a:t>
            </a:r>
          </a:p>
          <a:p>
            <a:r>
              <a:rPr lang="en-US" sz="3200" dirty="0" smtClean="0">
                <a:solidFill>
                  <a:schemeClr val="accent2"/>
                </a:solidFill>
              </a:rPr>
              <a:t>Padmabhushan </a:t>
            </a:r>
            <a:r>
              <a:rPr lang="en-US" sz="3200" dirty="0" smtClean="0"/>
              <a:t> and </a:t>
            </a:r>
            <a:r>
              <a:rPr lang="en-US" sz="3200" dirty="0" smtClean="0">
                <a:solidFill>
                  <a:schemeClr val="accent2"/>
                </a:solidFill>
              </a:rPr>
              <a:t>Gandhi peace prize </a:t>
            </a:r>
            <a:r>
              <a:rPr lang="en-US" sz="3200" dirty="0" smtClean="0"/>
              <a:t>winner.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5849" y="1600200"/>
            <a:ext cx="4448301" cy="4991100"/>
          </a:xfrm>
        </p:spPr>
      </p:pic>
    </p:spTree>
    <p:extLst>
      <p:ext uri="{BB962C8B-B14F-4D97-AF65-F5344CB8AC3E}">
        <p14:creationId xmlns:p14="http://schemas.microsoft.com/office/powerpoint/2010/main" val="3332495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sz="half" idx="4294967295"/>
          </p:nvPr>
        </p:nvSpPr>
        <p:spPr>
          <a:xfrm>
            <a:off x="371475" y="1192212"/>
            <a:ext cx="10972800" cy="5108575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sz="4800" dirty="0" smtClean="0"/>
              <a:t>“ Let </a:t>
            </a:r>
            <a:r>
              <a:rPr lang="en-US" sz="4800" dirty="0"/>
              <a:t>them know we will not allow the felling of a single tree. When their men raise their axes, we will embrace the trees to protect them.” </a:t>
            </a:r>
          </a:p>
          <a:p>
            <a:pPr algn="ctr">
              <a:buFontTx/>
              <a:buNone/>
            </a:pPr>
            <a:r>
              <a:rPr lang="en-US" sz="4800" dirty="0"/>
              <a:t>	</a:t>
            </a:r>
            <a:r>
              <a:rPr lang="en-US" sz="2800" dirty="0"/>
              <a:t>			</a:t>
            </a:r>
          </a:p>
          <a:p>
            <a:pPr lvl="1" algn="just">
              <a:buFontTx/>
              <a:buNone/>
            </a:pPr>
            <a:r>
              <a:rPr lang="en-US" sz="2600" dirty="0"/>
              <a:t>					</a:t>
            </a:r>
            <a:r>
              <a:rPr lang="en-US" sz="2600" dirty="0" smtClean="0"/>
              <a:t>			</a:t>
            </a:r>
            <a:r>
              <a:rPr lang="en-US" sz="3800" dirty="0" smtClean="0"/>
              <a:t>- </a:t>
            </a:r>
            <a:r>
              <a:rPr lang="en-US" sz="3800" dirty="0"/>
              <a:t>Chandi Prasad Bhatt</a:t>
            </a:r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val="3995362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1182625"/>
            <a:ext cx="10972800" cy="1066800"/>
          </a:xfrm>
        </p:spPr>
        <p:txBody>
          <a:bodyPr/>
          <a:lstStyle/>
          <a:p>
            <a:r>
              <a:rPr lang="en-US" dirty="0" smtClean="0"/>
              <a:t>Gaura </a:t>
            </a:r>
            <a:r>
              <a:rPr lang="en-US" dirty="0"/>
              <a:t>D</a:t>
            </a:r>
            <a:r>
              <a:rPr lang="en-US" dirty="0" smtClean="0"/>
              <a:t>evi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Known as Mother of Chipko Movement.</a:t>
            </a:r>
            <a:endParaRPr lang="en-US" dirty="0" smtClean="0"/>
          </a:p>
          <a:p>
            <a:r>
              <a:rPr lang="en-US" sz="2800" dirty="0"/>
              <a:t>Head of the village Mahila Mangal Dal</a:t>
            </a:r>
            <a:r>
              <a:rPr lang="en-US" sz="2800" dirty="0" smtClean="0"/>
              <a:t>.</a:t>
            </a:r>
          </a:p>
          <a:p>
            <a:r>
              <a:rPr lang="en-US" sz="2800" dirty="0"/>
              <a:t>Mobilized village women for the movement when company men marched to cut the trees. </a:t>
            </a:r>
          </a:p>
          <a:p>
            <a:endParaRPr lang="en-US" sz="2800" dirty="0"/>
          </a:p>
          <a:p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711" y="1810941"/>
            <a:ext cx="4448301" cy="4569618"/>
          </a:xfrm>
        </p:spPr>
      </p:pic>
    </p:spTree>
    <p:extLst>
      <p:ext uri="{BB962C8B-B14F-4D97-AF65-F5344CB8AC3E}">
        <p14:creationId xmlns:p14="http://schemas.microsoft.com/office/powerpoint/2010/main" val="2403650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aining presentation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ining presentation.potx" id="{7B9FCAFE-DDE5-4198-9987-54DFCAD80598}" vid="{6015A8B0-C387-4E39-945C-0F39E3EB10B6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 presentation</Template>
  <TotalTime>2128</TotalTime>
  <Words>487</Words>
  <Application>Microsoft Office PowerPoint</Application>
  <PresentationFormat>Widescreen</PresentationFormat>
  <Paragraphs>70</Paragraphs>
  <Slides>14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Georgia</vt:lpstr>
      <vt:lpstr>Wingdings 2</vt:lpstr>
      <vt:lpstr>Training presentation</vt:lpstr>
      <vt:lpstr>CHIPKO MOVEMENT</vt:lpstr>
      <vt:lpstr>What is Chipko movement?</vt:lpstr>
      <vt:lpstr>When and Where it Begins ?</vt:lpstr>
      <vt:lpstr>Why it happened?</vt:lpstr>
      <vt:lpstr>Sunder Lal Bahuguna</vt:lpstr>
      <vt:lpstr>PowerPoint Presentation</vt:lpstr>
      <vt:lpstr>Chandi Prasad Bhatt</vt:lpstr>
      <vt:lpstr>PowerPoint Presentation</vt:lpstr>
      <vt:lpstr>Gaura Devi </vt:lpstr>
      <vt:lpstr>Gaura Devi’s words to  the contractor’s men  - </vt:lpstr>
      <vt:lpstr>Success of Chipko Movement</vt:lpstr>
      <vt:lpstr>PowerPoint Presentation</vt:lpstr>
      <vt:lpstr>PowerPoint Presentation</vt:lpstr>
      <vt:lpstr>SAVE TREES , PLANT TREES.        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CHIPKO MOVEMENT</dc:title>
  <dc:creator>utkarsh singh</dc:creator>
  <cp:lastModifiedBy>utkarsh singh</cp:lastModifiedBy>
  <cp:revision>17</cp:revision>
  <dcterms:created xsi:type="dcterms:W3CDTF">2018-04-14T06:31:42Z</dcterms:created>
  <dcterms:modified xsi:type="dcterms:W3CDTF">2018-04-15T17:59:52Z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